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0"/>
  </p:notesMasterIdLst>
  <p:handoutMasterIdLst>
    <p:handoutMasterId r:id="rId91"/>
  </p:handoutMasterIdLst>
  <p:sldIdLst>
    <p:sldId id="256" r:id="rId3"/>
    <p:sldId id="267" r:id="rId4"/>
    <p:sldId id="278" r:id="rId5"/>
    <p:sldId id="277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29" r:id="rId32"/>
    <p:sldId id="311" r:id="rId33"/>
    <p:sldId id="312" r:id="rId34"/>
    <p:sldId id="330" r:id="rId35"/>
    <p:sldId id="376" r:id="rId36"/>
    <p:sldId id="335" r:id="rId37"/>
    <p:sldId id="336" r:id="rId38"/>
    <p:sldId id="338" r:id="rId39"/>
    <p:sldId id="337" r:id="rId40"/>
    <p:sldId id="339" r:id="rId41"/>
    <p:sldId id="340" r:id="rId42"/>
    <p:sldId id="341" r:id="rId43"/>
    <p:sldId id="377" r:id="rId44"/>
    <p:sldId id="313" r:id="rId45"/>
    <p:sldId id="314" r:id="rId46"/>
    <p:sldId id="315" r:id="rId47"/>
    <p:sldId id="325" r:id="rId48"/>
    <p:sldId id="345" r:id="rId49"/>
    <p:sldId id="346" r:id="rId50"/>
    <p:sldId id="347" r:id="rId51"/>
    <p:sldId id="348" r:id="rId52"/>
    <p:sldId id="349" r:id="rId53"/>
    <p:sldId id="378" r:id="rId54"/>
    <p:sldId id="350" r:id="rId55"/>
    <p:sldId id="352" r:id="rId56"/>
    <p:sldId id="353" r:id="rId57"/>
    <p:sldId id="351" r:id="rId58"/>
    <p:sldId id="354" r:id="rId59"/>
    <p:sldId id="379" r:id="rId60"/>
    <p:sldId id="355" r:id="rId61"/>
    <p:sldId id="389" r:id="rId62"/>
    <p:sldId id="356" r:id="rId63"/>
    <p:sldId id="357" r:id="rId64"/>
    <p:sldId id="380" r:id="rId65"/>
    <p:sldId id="331" r:id="rId66"/>
    <p:sldId id="332" r:id="rId67"/>
    <p:sldId id="328" r:id="rId68"/>
    <p:sldId id="333" r:id="rId69"/>
    <p:sldId id="334" r:id="rId70"/>
    <p:sldId id="381" r:id="rId71"/>
    <p:sldId id="358" r:id="rId72"/>
    <p:sldId id="359" r:id="rId73"/>
    <p:sldId id="382" r:id="rId74"/>
    <p:sldId id="360" r:id="rId75"/>
    <p:sldId id="361" r:id="rId76"/>
    <p:sldId id="362" r:id="rId77"/>
    <p:sldId id="388" r:id="rId78"/>
    <p:sldId id="383" r:id="rId79"/>
    <p:sldId id="363" r:id="rId80"/>
    <p:sldId id="364" r:id="rId81"/>
    <p:sldId id="365" r:id="rId82"/>
    <p:sldId id="366" r:id="rId83"/>
    <p:sldId id="384" r:id="rId84"/>
    <p:sldId id="367" r:id="rId85"/>
    <p:sldId id="368" r:id="rId86"/>
    <p:sldId id="369" r:id="rId87"/>
    <p:sldId id="370" r:id="rId88"/>
    <p:sldId id="390" r:id="rId8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howGuides="1">
      <p:cViewPr varScale="1">
        <p:scale>
          <a:sx n="83" d="100"/>
          <a:sy n="83" d="100"/>
        </p:scale>
        <p:origin x="387" y="27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9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6/28/2018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494" y="5834713"/>
            <a:ext cx="770456" cy="8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117" y="772916"/>
            <a:ext cx="499318" cy="5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www.techtutorr.com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067" y="5894103"/>
            <a:ext cx="770456" cy="8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6/28/2018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0491" y="130991"/>
            <a:ext cx="9782801" cy="648072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  <a:ln w="15875">
            <a:solidFill>
              <a:schemeClr val="accent1">
                <a:alpha val="49000"/>
              </a:schemeClr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491" y="1045150"/>
            <a:ext cx="9782801" cy="5196294"/>
          </a:xfrm>
          <a:prstGeom prst="rect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6/28/2018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IN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0887" y="93894"/>
            <a:ext cx="567665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Ø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0036" y="2420888"/>
            <a:ext cx="8329031" cy="892696"/>
          </a:xfrm>
        </p:spPr>
        <p:txBody>
          <a:bodyPr/>
          <a:lstStyle/>
          <a:p>
            <a:pPr algn="ctr"/>
            <a:r>
              <a:rPr lang="en-US" dirty="0" err="1"/>
              <a:t>Atlassian</a:t>
            </a:r>
            <a:r>
              <a:rPr lang="en-US" dirty="0"/>
              <a:t> JIRA for Scrum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99775" y="4869161"/>
            <a:ext cx="2547166" cy="43204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RAHUL GUJAR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92" y="9346"/>
            <a:ext cx="3312368" cy="21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chine generated alternative text:&#10;Welcome to Jira, Rahul G! &#10;Let's get started! You'll need an avatar to help other users identify you in Jira. &#10;Choose an avatar &#10;Next ">
            <a:extLst>
              <a:ext uri="{FF2B5EF4-FFF2-40B4-BE49-F238E27FC236}">
                <a16:creationId xmlns="" xmlns:a16="http://schemas.microsoft.com/office/drawing/2014/main" id="{801E382C-6BD7-47AD-9FBA-46BE70C579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836712"/>
            <a:ext cx="9782175" cy="316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chine generated alternative text:&#10;See a project in action &#10;Create and explore a project that's pre-loaded with &#10;sample data. &#10;Create sample project &#10;Welcome! &#10;Choose an option below to get started. &#10;Create a new project &#10;No time to waste! Get stuck in and create your first &#10;project in Jira. &#10;Create new project &#10;Import from another tool &#10;Switching to Jira from another issue tracker? Quickly &#10;import your issues. &#10;Import issues ">
            <a:extLst>
              <a:ext uri="{FF2B5EF4-FFF2-40B4-BE49-F238E27FC236}">
                <a16:creationId xmlns="" xmlns:a16="http://schemas.microsoft.com/office/drawing/2014/main" id="{C5A965DD-A61A-4C4D-A440-2C0667E7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3356992"/>
            <a:ext cx="7894612" cy="33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generated alternative text:&#10;How does your team work? &#10;My Team is new to &#10;agile methodologies &#10;We spent our time working on features &#10;We have a &#10;tight v &#10;Advanced &#10;schedule to finish our work &#10;Back &#10;Submit ">
            <a:extLst>
              <a:ext uri="{FF2B5EF4-FFF2-40B4-BE49-F238E27FC236}">
                <a16:creationId xmlns="" xmlns:a16="http://schemas.microsoft.com/office/drawing/2014/main" id="{A83E3C8C-896A-49CF-8230-E0D6D3A49C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00" y="548680"/>
            <a:ext cx="5711830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3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generated alternative text:&#10;Your team works best with &#10;Scrum &#10;In a Scrum project, you have a board and a backlog for your team &#10;to work in sprints. &#10;Project name &#10;DemoProjectl &#10;Back &#10;Create project ">
            <a:extLst>
              <a:ext uri="{FF2B5EF4-FFF2-40B4-BE49-F238E27FC236}">
                <a16:creationId xmlns="" xmlns:a16="http://schemas.microsoft.com/office/drawing/2014/main" id="{D0FA07C0-C936-4E33-ABAD-3571E4FEB1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107" y="548680"/>
            <a:ext cx="5693603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chine generated alternative text:&#10;Q &#10;DemoProject &#10;Software project &#10;Backlog &#10;Active sprints &#10;Reports &#10;Releases &#10;Components &#10;Add item &#10;Settings &#10;e &#10;e &#10;FILL YOU &#10;This is &#10;and pri &#10;Switch between your most recent projects. &#10;Next &#10;Backlog 0 issues &#10;What needs to be done? &#10;New Story in Backlog ">
            <a:extLst>
              <a:ext uri="{FF2B5EF4-FFF2-40B4-BE49-F238E27FC236}">
                <a16:creationId xmlns="" xmlns:a16="http://schemas.microsoft.com/office/drawing/2014/main" id="{02EFB671-547A-4CFD-AE89-CEC7902DDD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85" y="1044575"/>
            <a:ext cx="8633780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chine generated alternative text:&#10;and prioritize the backlog using drag and drop. &#10;Get back to your work, faster &#10;Find your recent projects, boards and issues, or search &#10;for almost anything. &#10;Close ">
            <a:extLst>
              <a:ext uri="{FF2B5EF4-FFF2-40B4-BE49-F238E27FC236}">
                <a16:creationId xmlns="" xmlns:a16="http://schemas.microsoft.com/office/drawing/2014/main" id="{64AA7E75-E77B-4274-A845-E22BEB9C05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980728"/>
            <a:ext cx="9782175" cy="470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chine generated alternative text:&#10;DemoProject &#10;Software project &#10;Backlog &#10;Active sprints &#10;Reports &#10;Releases &#10;Issues &#10;Components &#10;Add item &#10;Settings &#10;DEM board &#10;Backlog &#10;z &#10;Backlog &#10;Q &#10;0 issues &#10;Create issue &#10;Quick filters &#10;lav &#10;lav &#10;o &#10;o &#10;o &#10;FILL YOUR BACKLOG WITH ISSUES &#10;This is your team backlog. Create and estimate new issues, &#10;and prioritize the backlog using drag and drop. ">
            <a:extLst>
              <a:ext uri="{FF2B5EF4-FFF2-40B4-BE49-F238E27FC236}">
                <a16:creationId xmlns="" xmlns:a16="http://schemas.microsoft.com/office/drawing/2014/main" id="{D88848FE-E9D7-492C-AB68-514D234187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980728"/>
            <a:ext cx="9782175" cy="408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Creating an Agile Project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Creating PBI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Creating Epics / Stories / Sub-Tasks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Estimation (Story Points)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Basic Agile Board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85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Scrum Project</a:t>
            </a:r>
          </a:p>
        </p:txBody>
      </p:sp>
      <p:pic>
        <p:nvPicPr>
          <p:cNvPr id="11266" name="Picture 2" descr="Machine generated alternative text:&#10;Create ">
            <a:extLst>
              <a:ext uri="{FF2B5EF4-FFF2-40B4-BE49-F238E27FC236}">
                <a16:creationId xmlns="" xmlns:a16="http://schemas.microsoft.com/office/drawing/2014/main" id="{626ABC64-8360-4BD8-BC9F-A6A2486E8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1124744"/>
            <a:ext cx="162660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Machine generated alternative text:&#10;New project &#10;Name &#10;Enter a project name &#10;Project template &#10;Scrum Change ">
            <a:extLst>
              <a:ext uri="{FF2B5EF4-FFF2-40B4-BE49-F238E27FC236}">
                <a16:creationId xmlns="" xmlns:a16="http://schemas.microsoft.com/office/drawing/2014/main" id="{E5D3C029-3E55-4BDA-ADCA-D7EC23E9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4" y="1052736"/>
            <a:ext cx="4048695" cy="349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chine generated alternative text:&#10;Choose a template &#10;Templates allow you to quickly create a project with our recommended configuration. You can &#10;customize parts of it later. &#10;—i &#10;BET &#10;Scrum &#10;- Manage stories, tasks, and workflows for a scrum &#10;team &#10;- For teams that deliver work on a regular schedule &#10;Kanban &#10;- Monitor work in a continuous flow for agile teams &#10;- Suits teams who control work volume from a &#10;backlog &#10;Bug tracking (formerly Basic software &#10;development) &#10;- Manage a list of development tasks and bugs &#10;- Great for teams who don't need a board &#10;Agility &#10;- Manage a software project with this easy, &#10;simplified board &#10;- Suits teams that are new to agile &#10;Project Management &#10;- Manage activities for completing a business &#10;project &#10;- I it for timA-hA&lt;AH or HAIivprAhlA-hA&lt;AH &#10;Select &#10;review &#10;review &#10;review &#10;review &#10;review &#10;Cancel ">
            <a:extLst>
              <a:ext uri="{FF2B5EF4-FFF2-40B4-BE49-F238E27FC236}">
                <a16:creationId xmlns="" xmlns:a16="http://schemas.microsoft.com/office/drawing/2014/main" id="{59E9AE2E-526A-4204-A4B0-E38F69DAB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908720"/>
            <a:ext cx="4233465" cy="471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2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Project Agile Board (once created)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2030F84-670B-4D6D-AF5C-C6E558C7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8" y="1124744"/>
            <a:ext cx="1010473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2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Configurations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6A2D544F-57F3-42AA-88D3-E4A6CFC97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876" y="1700808"/>
            <a:ext cx="1695803" cy="2877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97AF664-7D53-4CE8-BB21-65208839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0" y="1556792"/>
            <a:ext cx="2547321" cy="322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2F841B0-C332-4404-82D4-BEA7F49E0C79}"/>
              </a:ext>
            </a:extLst>
          </p:cNvPr>
          <p:cNvSpPr txBox="1"/>
          <p:nvPr/>
        </p:nvSpPr>
        <p:spPr>
          <a:xfrm>
            <a:off x="1125860" y="90872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Settings </a:t>
            </a:r>
            <a:r>
              <a:rPr lang="en-IN" dirty="0">
                <a:sym typeface="Wingdings" panose="05000000000000000000" pitchFamily="2" charset="2"/>
              </a:rPr>
              <a:t> Summary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9CDD92E-E81E-4FB8-842C-E95386527A55}"/>
              </a:ext>
            </a:extLst>
          </p:cNvPr>
          <p:cNvSpPr/>
          <p:nvPr/>
        </p:nvSpPr>
        <p:spPr>
          <a:xfrm>
            <a:off x="1269876" y="4077072"/>
            <a:ext cx="1584176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11EBEE43-69A9-4FCE-8B5D-41736DC5A622}"/>
              </a:ext>
            </a:extLst>
          </p:cNvPr>
          <p:cNvCxnSpPr>
            <a:cxnSpLocks/>
          </p:cNvCxnSpPr>
          <p:nvPr/>
        </p:nvCxnSpPr>
        <p:spPr>
          <a:xfrm>
            <a:off x="2998068" y="3429000"/>
            <a:ext cx="12241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30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3812" y="116632"/>
            <a:ext cx="9782801" cy="658912"/>
          </a:xfrm>
        </p:spPr>
        <p:txBody>
          <a:bodyPr/>
          <a:lstStyle/>
          <a:p>
            <a:r>
              <a:rPr lang="en-US" dirty="0"/>
              <a:t>Brief Agenda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981844" y="908720"/>
            <a:ext cx="5472608" cy="5877272"/>
          </a:xfrm>
          <a:prstGeom prst="rect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What is JIRA</a:t>
            </a:r>
          </a:p>
          <a:p>
            <a:r>
              <a:rPr lang="en-US" sz="1600" b="1" dirty="0"/>
              <a:t>JIRA Agile</a:t>
            </a:r>
          </a:p>
          <a:p>
            <a:pPr lvl="1"/>
            <a:r>
              <a:rPr lang="en-US" sz="1050" b="1" dirty="0"/>
              <a:t>Creating an Agile Project</a:t>
            </a:r>
          </a:p>
          <a:p>
            <a:pPr lvl="1"/>
            <a:r>
              <a:rPr lang="en-US" sz="1050" b="1" dirty="0"/>
              <a:t>Creating Epics / Stories / Sub-Tasks</a:t>
            </a:r>
          </a:p>
          <a:p>
            <a:pPr lvl="1"/>
            <a:r>
              <a:rPr lang="en-US" sz="1050" b="1" dirty="0"/>
              <a:t>Estimation (Story Points)</a:t>
            </a:r>
          </a:p>
          <a:p>
            <a:pPr lvl="1"/>
            <a:r>
              <a:rPr lang="en-US" sz="1050" b="1" dirty="0"/>
              <a:t>Basic Agile Board</a:t>
            </a:r>
          </a:p>
          <a:p>
            <a:r>
              <a:rPr lang="en-US" sz="1600" b="1" dirty="0"/>
              <a:t>Reporting</a:t>
            </a:r>
          </a:p>
          <a:p>
            <a:pPr lvl="1"/>
            <a:r>
              <a:rPr lang="en-US" sz="1050" b="1" dirty="0"/>
              <a:t>Sprint Burndown Charts</a:t>
            </a:r>
          </a:p>
          <a:p>
            <a:pPr lvl="1"/>
            <a:r>
              <a:rPr lang="en-US" sz="1050" b="1" dirty="0"/>
              <a:t>Sprint Report</a:t>
            </a:r>
          </a:p>
          <a:p>
            <a:pPr lvl="1"/>
            <a:r>
              <a:rPr lang="en-US" sz="1050" b="1" dirty="0"/>
              <a:t>Epic Burndown Charts</a:t>
            </a:r>
          </a:p>
          <a:p>
            <a:pPr lvl="1"/>
            <a:r>
              <a:rPr lang="en-US" sz="1050" b="1" dirty="0"/>
              <a:t>Retrospectives using Confluence</a:t>
            </a:r>
          </a:p>
          <a:p>
            <a:r>
              <a:rPr lang="en-US" sz="1600" b="1" dirty="0"/>
              <a:t>Kanban Projects</a:t>
            </a:r>
          </a:p>
          <a:p>
            <a:pPr lvl="1"/>
            <a:r>
              <a:rPr lang="en-US" sz="1050" b="1" dirty="0"/>
              <a:t>Testing Projects</a:t>
            </a:r>
          </a:p>
          <a:p>
            <a:pPr lvl="1"/>
            <a:r>
              <a:rPr lang="en-US" sz="1050" b="1" dirty="0"/>
              <a:t>Filters</a:t>
            </a:r>
          </a:p>
          <a:p>
            <a:r>
              <a:rPr lang="en-US" sz="1600" b="1" dirty="0"/>
              <a:t>JIRA Administration (Basics for Scrum Project)</a:t>
            </a:r>
          </a:p>
          <a:p>
            <a:pPr lvl="1"/>
            <a:r>
              <a:rPr lang="en-US" sz="1050" b="1" dirty="0"/>
              <a:t>Defining Issue Types</a:t>
            </a:r>
          </a:p>
          <a:p>
            <a:pPr lvl="1"/>
            <a:r>
              <a:rPr lang="en-US" sz="1050" b="1" dirty="0"/>
              <a:t>Defining Custom fields</a:t>
            </a:r>
          </a:p>
          <a:p>
            <a:pPr lvl="1"/>
            <a:r>
              <a:rPr lang="en-US" sz="1050" b="1" dirty="0"/>
              <a:t>Defining Workflows &amp; Statuses</a:t>
            </a:r>
          </a:p>
          <a:p>
            <a:pPr lvl="1"/>
            <a:r>
              <a:rPr lang="en-US" sz="1050" b="1" dirty="0"/>
              <a:t>Dashboard Filters</a:t>
            </a:r>
          </a:p>
          <a:p>
            <a:r>
              <a:rPr lang="en-US" sz="1450" b="1" dirty="0"/>
              <a:t>Jira Add-Ons</a:t>
            </a:r>
          </a:p>
          <a:p>
            <a:r>
              <a:rPr lang="en-US" sz="1450" b="1" dirty="0"/>
              <a:t>Release Notes using Confluence</a:t>
            </a:r>
          </a:p>
          <a:p>
            <a:pPr lvl="1"/>
            <a:endParaRPr lang="en-US" sz="1000" b="1" dirty="0"/>
          </a:p>
          <a:p>
            <a:pPr marL="0" indent="0">
              <a:buFont typeface="Euphemia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Project Settings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F6EED342-52F8-4F33-841A-3B87BA021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714" y="1044575"/>
            <a:ext cx="9846225" cy="55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7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Lets create a Story</a:t>
            </a:r>
          </a:p>
        </p:txBody>
      </p:sp>
      <p:pic>
        <p:nvPicPr>
          <p:cNvPr id="12290" name="Picture 2" descr="Machine generated alternative text:&#10;Create &#10;DemoProject &#10;Software project &#10;Settings &#10;Details &#10;People &#10;Summary ">
            <a:extLst>
              <a:ext uri="{FF2B5EF4-FFF2-40B4-BE49-F238E27FC236}">
                <a16:creationId xmlns="" xmlns:a16="http://schemas.microsoft.com/office/drawing/2014/main" id="{4A9497BC-5813-4F92-887A-3552FDBEF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908720"/>
            <a:ext cx="3312368" cy="26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Machine generated alternative text:&#10;Create issue &#10;Project &#10;DemoProject (DEM) &#10;Issue Type &#10;Story &#10;Next &#10;O &#10;Cancel ">
            <a:extLst>
              <a:ext uri="{FF2B5EF4-FFF2-40B4-BE49-F238E27FC236}">
                <a16:creationId xmlns="" xmlns:a16="http://schemas.microsoft.com/office/drawing/2014/main" id="{A66128B2-750D-41EF-B93D-EAE402EC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3789040"/>
            <a:ext cx="4320480" cy="285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chine generated alternative text:&#10;Issue &#10;Project &#10;PRESS: C ">
            <a:extLst>
              <a:ext uri="{FF2B5EF4-FFF2-40B4-BE49-F238E27FC236}">
                <a16:creationId xmlns="" xmlns:a16="http://schemas.microsoft.com/office/drawing/2014/main" id="{6F6F63AE-4E0B-4123-A71B-8A5E7A73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99" y="-6442471"/>
            <a:ext cx="5374332" cy="179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Machine generated alternative text:&#10;Issue &#10;Project &#10;PRESS: C ">
            <a:extLst>
              <a:ext uri="{FF2B5EF4-FFF2-40B4-BE49-F238E27FC236}">
                <a16:creationId xmlns="" xmlns:a16="http://schemas.microsoft.com/office/drawing/2014/main" id="{F326ECDE-9982-4AEE-BD0D-6946366F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84" y="980728"/>
            <a:ext cx="3816424" cy="12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FCD8C427-BF24-4FF4-9780-AF3DA7CD8DD9}"/>
              </a:ext>
            </a:extLst>
          </p:cNvPr>
          <p:cNvCxnSpPr>
            <a:cxnSpLocks/>
          </p:cNvCxnSpPr>
          <p:nvPr/>
        </p:nvCxnSpPr>
        <p:spPr>
          <a:xfrm>
            <a:off x="4222204" y="1628800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4F06DF96-584E-45AB-8C5A-30A8785E98BC}"/>
              </a:ext>
            </a:extLst>
          </p:cNvPr>
          <p:cNvCxnSpPr>
            <a:cxnSpLocks/>
          </p:cNvCxnSpPr>
          <p:nvPr/>
        </p:nvCxnSpPr>
        <p:spPr>
          <a:xfrm flipH="1">
            <a:off x="4870276" y="2348880"/>
            <a:ext cx="936104" cy="1296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BAE69AB9-B12A-4A95-BBB8-CB730D481247}"/>
              </a:ext>
            </a:extLst>
          </p:cNvPr>
          <p:cNvCxnSpPr>
            <a:cxnSpLocks/>
          </p:cNvCxnSpPr>
          <p:nvPr/>
        </p:nvCxnSpPr>
        <p:spPr>
          <a:xfrm>
            <a:off x="5806380" y="4797152"/>
            <a:ext cx="22322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Machine generated alternative text:&#10;Create issue &#10;Project &#10;DemoProject &#10;Issue Type &#10;Story Story &#10;Component/s &#10;None &#10;Description &#10;Style v &#10;Fix Version/s &#10;None &#10;Priority &#10;'t Medium &#10;Labels &#10;B &#10;1 &#10;Begin typing to find and create labels or press down to select a suggested label. &#10;Attachment &#10;Linked Issues &#10;blocks &#10;Issue &#10;G) Drop files to attach, or browse. &#10;Begin typing to search for issues to link. If you leave it blank, no link will be made. &#10;Assignee &#10;Automatic &#10;Epic Link &#10;Choose an epic to assign this issue to. &#10;Spri nt &#10;Jira Software sprint field &#10;Assign to me ">
            <a:extLst>
              <a:ext uri="{FF2B5EF4-FFF2-40B4-BE49-F238E27FC236}">
                <a16:creationId xmlns="" xmlns:a16="http://schemas.microsoft.com/office/drawing/2014/main" id="{FCE676E3-1819-4998-A8C1-535CB8B0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2060848"/>
            <a:ext cx="3024336" cy="46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Acceptance Criteria Field to issue screen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924" y="1052736"/>
            <a:ext cx="8430033" cy="5627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56" y="836712"/>
            <a:ext cx="2622798" cy="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92" y="836712"/>
            <a:ext cx="9782175" cy="3788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4437112"/>
            <a:ext cx="5310386" cy="26551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B7064019-B109-477F-A9F7-32665A476BC8}"/>
              </a:ext>
            </a:extLst>
          </p:cNvPr>
          <p:cNvSpPr/>
          <p:nvPr/>
        </p:nvSpPr>
        <p:spPr>
          <a:xfrm>
            <a:off x="2638028" y="1772816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F8322E6-2008-4CE8-B4FA-A12BDD6ED5F0}"/>
              </a:ext>
            </a:extLst>
          </p:cNvPr>
          <p:cNvSpPr txBox="1"/>
          <p:nvPr/>
        </p:nvSpPr>
        <p:spPr>
          <a:xfrm>
            <a:off x="8110636" y="443711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 can also create epic from “Create” on menu bar</a:t>
            </a:r>
          </a:p>
        </p:txBody>
      </p:sp>
    </p:spTree>
    <p:extLst>
      <p:ext uri="{BB962C8B-B14F-4D97-AF65-F5344CB8AC3E}">
        <p14:creationId xmlns:p14="http://schemas.microsoft.com/office/powerpoint/2010/main" val="35804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Stories to Epics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436" y="1124744"/>
            <a:ext cx="9782175" cy="3779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4509120"/>
            <a:ext cx="819716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to create Releases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284" y="1412776"/>
            <a:ext cx="6610350" cy="509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4B9053-D271-4E25-9A56-59DDB636A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628800"/>
            <a:ext cx="3925598" cy="187220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9DCFA48B-4742-41E0-B19D-D3E086EF819B}"/>
              </a:ext>
            </a:extLst>
          </p:cNvPr>
          <p:cNvSpPr/>
          <p:nvPr/>
        </p:nvSpPr>
        <p:spPr>
          <a:xfrm>
            <a:off x="1557908" y="2132856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463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Product Backlog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1268760"/>
            <a:ext cx="1106361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Sprint by drag/drop of stories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07" y="836712"/>
            <a:ext cx="9845417" cy="352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3861048"/>
            <a:ext cx="7218045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Sprint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844" y="764704"/>
            <a:ext cx="9782175" cy="2527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2996952"/>
            <a:ext cx="4210621" cy="36873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88F9CC1F-3D6B-434F-B19C-D186094171DE}"/>
              </a:ext>
            </a:extLst>
          </p:cNvPr>
          <p:cNvSpPr/>
          <p:nvPr/>
        </p:nvSpPr>
        <p:spPr>
          <a:xfrm>
            <a:off x="9622804" y="764704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841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sub-tasks for Stories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1484784"/>
            <a:ext cx="11077525" cy="3801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8828" y="4437112"/>
            <a:ext cx="1537409" cy="792088"/>
          </a:xfrm>
          <a:prstGeom prst="rect">
            <a:avLst/>
          </a:prstGeom>
          <a:solidFill>
            <a:schemeClr val="accent3">
              <a:lumMod val="40000"/>
              <a:lumOff val="60000"/>
              <a:alpha val="34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FF851DB-42CA-4BD3-9F4A-C5CE4EB414A4}"/>
              </a:ext>
            </a:extLst>
          </p:cNvPr>
          <p:cNvSpPr/>
          <p:nvPr/>
        </p:nvSpPr>
        <p:spPr>
          <a:xfrm>
            <a:off x="9838828" y="4509120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709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JIRA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4062379" cy="5340310"/>
          </a:xfrm>
        </p:spPr>
        <p:txBody>
          <a:bodyPr>
            <a:normAutofit fontScale="92500"/>
          </a:bodyPr>
          <a:lstStyle/>
          <a:p>
            <a:r>
              <a:rPr lang="en-IN" dirty="0"/>
              <a:t>JIRA is a tool developed by an Australian company called </a:t>
            </a:r>
            <a:r>
              <a:rPr lang="en-IN" b="1" dirty="0" err="1"/>
              <a:t>Atlassian</a:t>
            </a:r>
            <a:endParaRPr lang="en-IN" b="1" dirty="0"/>
          </a:p>
          <a:p>
            <a:r>
              <a:rPr lang="en-IN" dirty="0"/>
              <a:t>Lets you track everything on a project [prioritize, assign, track &amp; report on </a:t>
            </a:r>
            <a:r>
              <a:rPr lang="en-IN" dirty="0">
                <a:solidFill>
                  <a:srgbClr val="FF0000"/>
                </a:solidFill>
              </a:rPr>
              <a:t>Issues</a:t>
            </a:r>
            <a:r>
              <a:rPr lang="en-IN" dirty="0"/>
              <a:t>]</a:t>
            </a:r>
          </a:p>
          <a:p>
            <a:r>
              <a:rPr lang="en-IN" dirty="0"/>
              <a:t>Helps improve productivity and quality</a:t>
            </a:r>
          </a:p>
          <a:p>
            <a:r>
              <a:rPr lang="en-IN" dirty="0"/>
              <a:t>Better team work, visibility and predictability</a:t>
            </a: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022404" y="1052736"/>
            <a:ext cx="5328592" cy="48013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/>
              <a:t>JIRA Agile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Add on functionality to JIRA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Provides for: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Agile Board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Kanban Board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Reports (Burndown/Burnup Charts, CFD and more..)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2400" dirty="0"/>
              <a:t>Track Sprints across teams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/>
              <a:t>Highly Customizable to suit organizational practices</a:t>
            </a:r>
          </a:p>
        </p:txBody>
      </p:sp>
    </p:spTree>
    <p:extLst>
      <p:ext uri="{BB962C8B-B14F-4D97-AF65-F5344CB8AC3E}">
        <p14:creationId xmlns:p14="http://schemas.microsoft.com/office/powerpoint/2010/main" val="21979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Provide Estimates for Each Task in Story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117" y="1124744"/>
            <a:ext cx="9782175" cy="2491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3961863"/>
            <a:ext cx="91344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 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52" y="980728"/>
            <a:ext cx="2764377" cy="3574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62" y="836712"/>
            <a:ext cx="5231130" cy="4461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4941168"/>
            <a:ext cx="5890331" cy="17042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3B612B13-015E-4D9F-AA48-BBF8AA1FABD0}"/>
              </a:ext>
            </a:extLst>
          </p:cNvPr>
          <p:cNvSpPr/>
          <p:nvPr/>
        </p:nvSpPr>
        <p:spPr>
          <a:xfrm>
            <a:off x="3142084" y="1196752"/>
            <a:ext cx="93610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5C76213-6FD5-4A26-9C92-EEC56FEF6666}"/>
              </a:ext>
            </a:extLst>
          </p:cNvPr>
          <p:cNvSpPr/>
          <p:nvPr/>
        </p:nvSpPr>
        <p:spPr>
          <a:xfrm>
            <a:off x="5734372" y="1196752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207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18" y="1044575"/>
            <a:ext cx="10322462" cy="563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3812" y="2060848"/>
            <a:ext cx="648072" cy="432048"/>
          </a:xfrm>
          <a:prstGeom prst="rect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8" y="1124744"/>
            <a:ext cx="9782175" cy="442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5860" y="5877272"/>
            <a:ext cx="684076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Story is marked Done only when all tasks are completed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750491" y="908720"/>
            <a:ext cx="10168457" cy="576064"/>
          </a:xfrm>
          <a:prstGeom prst="rect">
            <a:avLst/>
          </a:prstGeom>
          <a:solidFill>
            <a:schemeClr val="accent3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0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124744"/>
            <a:ext cx="9782801" cy="4104456"/>
          </a:xfrm>
        </p:spPr>
        <p:txBody>
          <a:bodyPr/>
          <a:lstStyle/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0070C0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866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980728"/>
            <a:ext cx="9782175" cy="39489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3812" y="3573016"/>
            <a:ext cx="6480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3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Report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12" y="980728"/>
            <a:ext cx="1106332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BurnDown</a:t>
            </a:r>
            <a:r>
              <a:rPr lang="en-IN" dirty="0"/>
              <a:t> Charts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491" y="1052736"/>
            <a:ext cx="1087816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Burndown Charts (Estimates based)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" y="2204864"/>
            <a:ext cx="10712353" cy="439248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491" y="692697"/>
            <a:ext cx="3975769" cy="16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Sprint Report - Retrospectives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836" y="2046477"/>
            <a:ext cx="9782175" cy="3153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8508" y="1099608"/>
            <a:ext cx="388843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Need Confluence to capturing Retrospectives</a:t>
            </a:r>
          </a:p>
        </p:txBody>
      </p:sp>
    </p:spTree>
    <p:extLst>
      <p:ext uri="{BB962C8B-B14F-4D97-AF65-F5344CB8AC3E}">
        <p14:creationId xmlns:p14="http://schemas.microsoft.com/office/powerpoint/2010/main" val="24227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using JIRA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4062" y="2492896"/>
            <a:ext cx="9782175" cy="3672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8068" y="1124744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7070"/>
                </a:solidFill>
                <a:latin typeface="Helvetica Neue"/>
              </a:rPr>
              <a:t>Over 60,000 companies rely on </a:t>
            </a:r>
            <a:r>
              <a:rPr lang="en-US" dirty="0" err="1">
                <a:solidFill>
                  <a:srgbClr val="707070"/>
                </a:solidFill>
                <a:latin typeface="Helvetica Neue"/>
              </a:rPr>
              <a:t>Atlassian</a:t>
            </a:r>
            <a:r>
              <a:rPr lang="en-US" dirty="0">
                <a:solidFill>
                  <a:srgbClr val="707070"/>
                </a:solidFill>
                <a:latin typeface="Helvetica Neue"/>
              </a:rPr>
              <a:t> to improve software development, project management, collaboration, and code quality.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6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Start Retrospective (using Confluence)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060" y="1044575"/>
            <a:ext cx="9643831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Capture Details of Retro (Confluence)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820" y="1268760"/>
            <a:ext cx="1087624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124744"/>
            <a:ext cx="9782801" cy="4104456"/>
          </a:xfrm>
        </p:spPr>
        <p:txBody>
          <a:bodyPr/>
          <a:lstStyle/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0070C0"/>
                </a:solidFill>
              </a:rPr>
              <a:t>BUGS raised in Testing</a:t>
            </a:r>
          </a:p>
        </p:txBody>
      </p:sp>
    </p:spTree>
    <p:extLst>
      <p:ext uri="{BB962C8B-B14F-4D97-AF65-F5344CB8AC3E}">
        <p14:creationId xmlns:p14="http://schemas.microsoft.com/office/powerpoint/2010/main" val="31407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Issues during Testing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589" y="989066"/>
            <a:ext cx="6208920" cy="5097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4509120"/>
            <a:ext cx="7442598" cy="1317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50596" y="1052736"/>
            <a:ext cx="3338142" cy="984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Create Issue as </a:t>
            </a:r>
            <a:r>
              <a:rPr lang="en-IN" sz="2000" b="1" dirty="0">
                <a:solidFill>
                  <a:srgbClr val="0070C0"/>
                </a:solidFill>
              </a:rPr>
              <a:t>Bug</a:t>
            </a:r>
          </a:p>
          <a:p>
            <a:endParaRPr lang="en-IN" dirty="0"/>
          </a:p>
          <a:p>
            <a:r>
              <a:rPr lang="en-IN" dirty="0"/>
              <a:t>Link Issue to </a:t>
            </a:r>
            <a:r>
              <a:rPr lang="en-IN" sz="2000" b="1" dirty="0">
                <a:solidFill>
                  <a:srgbClr val="0070C0"/>
                </a:solidFill>
              </a:rPr>
              <a:t>Story / Task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Created Issue in Backlog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980728"/>
            <a:ext cx="8280920" cy="258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3892" y="2990527"/>
            <a:ext cx="8208912" cy="57606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3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Close Sprint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8" y="1484784"/>
            <a:ext cx="10676026" cy="4920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40" y="750062"/>
            <a:ext cx="2658244" cy="7366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377078BE-85F7-4BC8-A25A-1C651021DDC1}"/>
              </a:ext>
            </a:extLst>
          </p:cNvPr>
          <p:cNvSpPr/>
          <p:nvPr/>
        </p:nvSpPr>
        <p:spPr>
          <a:xfrm>
            <a:off x="9118748" y="836712"/>
            <a:ext cx="208823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5332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Advanced JIRA</a:t>
            </a:r>
          </a:p>
        </p:txBody>
      </p:sp>
    </p:spTree>
    <p:extLst>
      <p:ext uri="{BB962C8B-B14F-4D97-AF65-F5344CB8AC3E}">
        <p14:creationId xmlns:p14="http://schemas.microsoft.com/office/powerpoint/2010/main" val="27546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Agile: Issue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925" y="980728"/>
            <a:ext cx="4176464" cy="2520280"/>
          </a:xfrm>
        </p:spPr>
        <p:txBody>
          <a:bodyPr/>
          <a:lstStyle/>
          <a:p>
            <a:r>
              <a:rPr lang="en-IN" dirty="0"/>
              <a:t>Standard</a:t>
            </a:r>
          </a:p>
          <a:p>
            <a:pPr lvl="1"/>
            <a:r>
              <a:rPr lang="en-IN" dirty="0"/>
              <a:t>Epic</a:t>
            </a:r>
          </a:p>
          <a:p>
            <a:pPr lvl="1"/>
            <a:r>
              <a:rPr lang="en-IN" dirty="0"/>
              <a:t>Story</a:t>
            </a:r>
          </a:p>
          <a:p>
            <a:pPr lvl="1"/>
            <a:r>
              <a:rPr lang="en-IN" dirty="0"/>
              <a:t>Bug</a:t>
            </a:r>
          </a:p>
          <a:p>
            <a:pPr lvl="1"/>
            <a:r>
              <a:rPr lang="en-IN" dirty="0"/>
              <a:t>Task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4452" y="980728"/>
            <a:ext cx="4176464" cy="2520280"/>
          </a:xfrm>
          <a:prstGeom prst="rect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/>
            </a:lvl1pPr>
            <a:lvl2pPr marL="708660" lvl="1" indent="-3429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baseline="0"/>
            </a:lvl2pPr>
            <a:lvl3pPr marL="97840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/>
            </a:lvl3pPr>
            <a:lvl4pPr marL="1344168" indent="-246888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</a:lvl4pPr>
            <a:lvl5pPr marL="170992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</a:lvl5pPr>
            <a:lvl6pPr marL="207568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</a:lvl6pPr>
            <a:lvl7pPr marL="244144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</a:lvl7pPr>
            <a:lvl8pPr marL="280720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baseline="0"/>
            </a:lvl8pPr>
            <a:lvl9pPr marL="3172968" indent="-246888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baseline="0"/>
            </a:lvl9pPr>
          </a:lstStyle>
          <a:p>
            <a:r>
              <a:rPr lang="en-IN" dirty="0"/>
              <a:t>Sub-Task</a:t>
            </a:r>
          </a:p>
          <a:p>
            <a:pPr lvl="1"/>
            <a:r>
              <a:rPr lang="en-IN" dirty="0"/>
              <a:t>Sub-Task</a:t>
            </a:r>
          </a:p>
          <a:p>
            <a:pPr lvl="1"/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58108" y="3789040"/>
            <a:ext cx="6408712" cy="28651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Agile – Needs</a:t>
            </a:r>
          </a:p>
          <a:p>
            <a:pPr lvl="1"/>
            <a:r>
              <a:rPr lang="en-IN" dirty="0"/>
              <a:t>Spike</a:t>
            </a:r>
          </a:p>
          <a:p>
            <a:pPr lvl="1"/>
            <a:r>
              <a:rPr lang="en-IN" dirty="0"/>
              <a:t>Technical Enablers</a:t>
            </a:r>
          </a:p>
          <a:p>
            <a:pPr lvl="1"/>
            <a:r>
              <a:rPr lang="en-IN" dirty="0"/>
              <a:t>Feature Story</a:t>
            </a:r>
          </a:p>
          <a:p>
            <a:pPr lvl="1"/>
            <a:r>
              <a:rPr lang="en-IN" dirty="0"/>
              <a:t>And more..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54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JIRA- Custom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925" y="980728"/>
            <a:ext cx="4176464" cy="2520280"/>
          </a:xfrm>
        </p:spPr>
        <p:txBody>
          <a:bodyPr/>
          <a:lstStyle/>
          <a:p>
            <a:r>
              <a:rPr lang="en-IN" dirty="0"/>
              <a:t>Standard</a:t>
            </a:r>
          </a:p>
          <a:p>
            <a:pPr lvl="1"/>
            <a:r>
              <a:rPr lang="en-IN" dirty="0"/>
              <a:t>Story Point</a:t>
            </a:r>
          </a:p>
          <a:p>
            <a:pPr lvl="1"/>
            <a:r>
              <a:rPr lang="en-IN" dirty="0"/>
              <a:t>Due Date</a:t>
            </a:r>
          </a:p>
          <a:p>
            <a:pPr lvl="1"/>
            <a:r>
              <a:rPr lang="en-IN" dirty="0"/>
              <a:t>Assignee</a:t>
            </a:r>
          </a:p>
          <a:p>
            <a:pPr lvl="1"/>
            <a:r>
              <a:rPr lang="en-IN" dirty="0"/>
              <a:t>Summary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38228" y="3573016"/>
            <a:ext cx="5688632" cy="28083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Scrum</a:t>
            </a:r>
          </a:p>
          <a:p>
            <a:pPr lvl="1"/>
            <a:r>
              <a:rPr lang="en-IN" dirty="0"/>
              <a:t>Acceptance Criteria</a:t>
            </a:r>
          </a:p>
          <a:p>
            <a:pPr lvl="1"/>
            <a:r>
              <a:rPr lang="en-IN" dirty="0"/>
              <a:t>Business Value</a:t>
            </a:r>
          </a:p>
          <a:p>
            <a:pPr lvl="1"/>
            <a:r>
              <a:rPr lang="en-IN" dirty="0"/>
              <a:t>Business / Epic Owner</a:t>
            </a:r>
          </a:p>
          <a:p>
            <a:pPr lvl="1"/>
            <a:r>
              <a:rPr lang="en-IN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358258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Statuses &amp;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925" y="980728"/>
            <a:ext cx="2880319" cy="3456384"/>
          </a:xfrm>
        </p:spPr>
        <p:txBody>
          <a:bodyPr>
            <a:normAutofit/>
          </a:bodyPr>
          <a:lstStyle/>
          <a:p>
            <a:r>
              <a:rPr lang="en-IN" dirty="0"/>
              <a:t>Standard</a:t>
            </a:r>
          </a:p>
          <a:p>
            <a:pPr lvl="1"/>
            <a:r>
              <a:rPr lang="en-IN" dirty="0"/>
              <a:t>Open</a:t>
            </a:r>
          </a:p>
          <a:p>
            <a:pPr lvl="1"/>
            <a:r>
              <a:rPr lang="en-IN" dirty="0"/>
              <a:t>In-Progress</a:t>
            </a:r>
          </a:p>
          <a:p>
            <a:pPr lvl="1"/>
            <a:r>
              <a:rPr lang="en-IN" dirty="0"/>
              <a:t>Resolved</a:t>
            </a:r>
          </a:p>
          <a:p>
            <a:pPr lvl="1"/>
            <a:r>
              <a:rPr lang="en-IN" dirty="0"/>
              <a:t>Closed</a:t>
            </a:r>
          </a:p>
          <a:p>
            <a:pPr lvl="1"/>
            <a:r>
              <a:rPr lang="en-IN" dirty="0"/>
              <a:t>Re-Opened</a:t>
            </a:r>
          </a:p>
          <a:p>
            <a:pPr lvl="1"/>
            <a:r>
              <a:rPr lang="en-IN" dirty="0"/>
              <a:t>To-Do</a:t>
            </a:r>
          </a:p>
          <a:p>
            <a:pPr lvl="1"/>
            <a:r>
              <a:rPr lang="en-IN" dirty="0"/>
              <a:t>Done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14292" y="968626"/>
            <a:ext cx="6264696" cy="39725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Agile ( Scrum)</a:t>
            </a:r>
          </a:p>
          <a:p>
            <a:pPr lvl="1"/>
            <a:r>
              <a:rPr lang="en-IN" dirty="0"/>
              <a:t>Portfolio</a:t>
            </a:r>
          </a:p>
          <a:p>
            <a:pPr lvl="2"/>
            <a:r>
              <a:rPr lang="en-IN" dirty="0"/>
              <a:t>Funnel, Review, Analysis, Backlog, Implementation &amp; Done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Team</a:t>
            </a:r>
          </a:p>
          <a:p>
            <a:pPr lvl="2"/>
            <a:r>
              <a:rPr lang="en-IN" dirty="0"/>
              <a:t>Design, Dev Complete, Code Verified, Checked-In, Build Released, Test </a:t>
            </a:r>
            <a:r>
              <a:rPr lang="en-IN" dirty="0" err="1"/>
              <a:t>etc</a:t>
            </a:r>
            <a:r>
              <a:rPr lang="en-IN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5373216"/>
            <a:ext cx="7790012" cy="121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124744"/>
            <a:ext cx="9782801" cy="4104456"/>
          </a:xfrm>
        </p:spPr>
        <p:txBody>
          <a:bodyPr/>
          <a:lstStyle/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IN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IN" b="1" dirty="0">
                <a:solidFill>
                  <a:srgbClr val="0070C0"/>
                </a:solidFill>
              </a:rPr>
              <a:t>Setting a Jira Cloud instance</a:t>
            </a:r>
          </a:p>
        </p:txBody>
      </p:sp>
    </p:spTree>
    <p:extLst>
      <p:ext uri="{BB962C8B-B14F-4D97-AF65-F5344CB8AC3E}">
        <p14:creationId xmlns:p14="http://schemas.microsoft.com/office/powerpoint/2010/main" val="338460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Priorities can be modified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925" y="980728"/>
            <a:ext cx="2880319" cy="3456384"/>
          </a:xfrm>
        </p:spPr>
        <p:txBody>
          <a:bodyPr>
            <a:normAutofit/>
          </a:bodyPr>
          <a:lstStyle/>
          <a:p>
            <a:r>
              <a:rPr lang="en-IN" dirty="0"/>
              <a:t>Standard</a:t>
            </a:r>
          </a:p>
          <a:p>
            <a:pPr lvl="1"/>
            <a:r>
              <a:rPr lang="en-IN" dirty="0"/>
              <a:t>Highest</a:t>
            </a:r>
          </a:p>
          <a:p>
            <a:pPr lvl="1"/>
            <a:r>
              <a:rPr lang="en-IN" dirty="0"/>
              <a:t>High</a:t>
            </a:r>
          </a:p>
          <a:p>
            <a:pPr lvl="1"/>
            <a:r>
              <a:rPr lang="en-IN" dirty="0"/>
              <a:t>Medium</a:t>
            </a:r>
          </a:p>
          <a:p>
            <a:pPr lvl="1"/>
            <a:r>
              <a:rPr lang="en-IN" dirty="0"/>
              <a:t>Low</a:t>
            </a:r>
          </a:p>
          <a:p>
            <a:pPr lvl="1"/>
            <a:r>
              <a:rPr lang="en-IN" dirty="0"/>
              <a:t>Lowest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58308" y="968627"/>
            <a:ext cx="6120680" cy="34684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Agile (Scrum)</a:t>
            </a:r>
          </a:p>
          <a:p>
            <a:endParaRPr lang="en-IN" b="1" dirty="0"/>
          </a:p>
          <a:p>
            <a:pPr lvl="1"/>
            <a:r>
              <a:rPr lang="en-IN" dirty="0"/>
              <a:t>Critical, Blocker, Major, Minor, Improvement/Enhancement etc..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Define Class of Service using these priorities on Kanban Boards</a:t>
            </a:r>
          </a:p>
        </p:txBody>
      </p:sp>
    </p:spTree>
    <p:extLst>
      <p:ext uri="{BB962C8B-B14F-4D97-AF65-F5344CB8AC3E}">
        <p14:creationId xmlns:p14="http://schemas.microsoft.com/office/powerpoint/2010/main" val="226064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Customizations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908721"/>
            <a:ext cx="2384132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429100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108" y="2924944"/>
            <a:ext cx="3168352" cy="2832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1052736"/>
            <a:ext cx="1001173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Template for Scrum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916" y="1196752"/>
            <a:ext cx="79152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Scrum Project Workflow (Example)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844" y="2420888"/>
            <a:ext cx="9782175" cy="2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Workflow for Scrum Projects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987" y="1044575"/>
            <a:ext cx="6343976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Scrum workflow &amp; Publish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88" y="1096651"/>
            <a:ext cx="9782175" cy="50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ISSUETYPES &amp; CUSTOM FIELDS</a:t>
            </a:r>
          </a:p>
        </p:txBody>
      </p:sp>
    </p:spTree>
    <p:extLst>
      <p:ext uri="{BB962C8B-B14F-4D97-AF65-F5344CB8AC3E}">
        <p14:creationId xmlns:p14="http://schemas.microsoft.com/office/powerpoint/2010/main" val="210769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Issue 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909CB97-6F15-4AD5-9DDA-96C91FEA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1196752"/>
            <a:ext cx="9782801" cy="5196294"/>
          </a:xfrm>
        </p:spPr>
        <p:txBody>
          <a:bodyPr/>
          <a:lstStyle/>
          <a:p>
            <a:r>
              <a:rPr lang="en-IN" dirty="0"/>
              <a:t>Project Setting -&gt; Issue Types -&gt;Actions-&gt; Edit Issue Types -&gt; Add Issue Type.</a:t>
            </a:r>
          </a:p>
          <a:p>
            <a:r>
              <a:rPr lang="en-IN" dirty="0"/>
              <a:t>Also you can drag &amp; drop Available Issue Types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92CFD33-7340-4F58-A784-6E3B8FB2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780928"/>
            <a:ext cx="4540573" cy="2938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985E56E-1AE5-456E-B906-501CECD6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1" y="3140968"/>
            <a:ext cx="4536504" cy="18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2F4195-80F0-4EB9-8EEC-585FF94F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Cloud Setup</a:t>
            </a:r>
          </a:p>
        </p:txBody>
      </p:sp>
      <p:pic>
        <p:nvPicPr>
          <p:cNvPr id="1026" name="Picture 2" descr="Machine generated alternative text:&#10;A ATLASSIAN &#10;Try our products in the Cloud, free for 7 days &#10;72% of our customers combine our products &#10;Jira Software &#10;From $10 /month &#10;Plan, track, and release &#10;world-class software &#10;Try it free &#10;Jira Software &#10;MOST POPULAR &#10;Jira Software + &#10;Documentation &#10;From $20 /month &#10;Centralize and share ideas &#10;to supercharge &#10;development &#10;Try it free &#10;Jira Software &#10;Jira Software + &#10;Help Desk &#10;From $30 /month &#10;Create, build, and support &#10;software, from end to end &#10;Try it free &#10;Jira Software ">
            <a:extLst>
              <a:ext uri="{FF2B5EF4-FFF2-40B4-BE49-F238E27FC236}">
                <a16:creationId xmlns="" xmlns:a16="http://schemas.microsoft.com/office/drawing/2014/main" id="{BC4C6A4E-E061-4F73-97BF-8F1CB04964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05" y="1044575"/>
            <a:ext cx="6531340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="" xmlns:a16="http://schemas.microsoft.com/office/drawing/2014/main" id="{A579E850-E604-4567-8A13-732104A814A9}"/>
              </a:ext>
            </a:extLst>
          </p:cNvPr>
          <p:cNvSpPr/>
          <p:nvPr/>
        </p:nvSpPr>
        <p:spPr>
          <a:xfrm>
            <a:off x="2854052" y="5301208"/>
            <a:ext cx="1512168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4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Custom Fields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909CB97-6F15-4AD5-9DDA-96C91FEA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20" y="1196752"/>
            <a:ext cx="9782801" cy="5196294"/>
          </a:xfrm>
        </p:spPr>
        <p:txBody>
          <a:bodyPr/>
          <a:lstStyle/>
          <a:p>
            <a:r>
              <a:rPr lang="en-IN" dirty="0"/>
              <a:t>Project Setting -&gt; Fields -&gt;Actions-&gt; Edit Fields -&gt; Custom Fields (left panel) -&gt; Add Custom Field.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D650527-F1F2-4D48-B005-C4E3A7C0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2996952"/>
            <a:ext cx="3931518" cy="2437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311790A-CFEB-4583-9CA3-E69374F8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2204864"/>
            <a:ext cx="2598986" cy="9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Fields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8" y="1340768"/>
            <a:ext cx="9782175" cy="1293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3195599"/>
            <a:ext cx="2657475" cy="781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164" y="2780928"/>
            <a:ext cx="4858147" cy="309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Fields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852" y="4077072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then need to Associate field with </a:t>
            </a:r>
            <a:r>
              <a:rPr lang="en-IN" b="1" dirty="0"/>
              <a:t>“Projects Default Issue”</a:t>
            </a:r>
            <a:r>
              <a:rPr lang="en-IN" dirty="0"/>
              <a:t> Screen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B4CC7289-EEEB-499B-B70D-C3B6C2857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836" y="1196752"/>
            <a:ext cx="9782175" cy="24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CONFIGURE ISSUE TYPE VIEWS</a:t>
            </a:r>
          </a:p>
        </p:txBody>
      </p:sp>
    </p:spTree>
    <p:extLst>
      <p:ext uri="{BB962C8B-B14F-4D97-AF65-F5344CB8AC3E}">
        <p14:creationId xmlns:p14="http://schemas.microsoft.com/office/powerpoint/2010/main" val="41520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Default Issue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268760"/>
            <a:ext cx="9782175" cy="4958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6580" y="1124744"/>
            <a:ext cx="3816424" cy="5616624"/>
          </a:xfrm>
          <a:prstGeom prst="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0A4E3F06-1297-450D-97A7-8419525D65F0}"/>
              </a:ext>
            </a:extLst>
          </p:cNvPr>
          <p:cNvCxnSpPr/>
          <p:nvPr/>
        </p:nvCxnSpPr>
        <p:spPr>
          <a:xfrm>
            <a:off x="6598468" y="764704"/>
            <a:ext cx="2808312" cy="72008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Default View of Issue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484" y="980728"/>
            <a:ext cx="4656981" cy="1296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8" y="2636912"/>
            <a:ext cx="7423523" cy="23168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="" xmlns:a16="http://schemas.microsoft.com/office/drawing/2014/main" id="{E5987DE6-2283-4FB1-9830-FE29C9F0CE04}"/>
              </a:ext>
            </a:extLst>
          </p:cNvPr>
          <p:cNvSpPr/>
          <p:nvPr/>
        </p:nvSpPr>
        <p:spPr>
          <a:xfrm>
            <a:off x="10630916" y="1052736"/>
            <a:ext cx="648072" cy="8640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AF8FBB6-89BF-4B8D-9384-B6F0EE71385E}"/>
              </a:ext>
            </a:extLst>
          </p:cNvPr>
          <p:cNvSpPr txBox="1"/>
          <p:nvPr/>
        </p:nvSpPr>
        <p:spPr>
          <a:xfrm>
            <a:off x="1485900" y="5085184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Board Settings -&gt;Estimation -&gt; Change the Time Tracking to “Remaining Estimate and Time Spent” – This will enable time tracking and logging work in hours for each story</a:t>
            </a:r>
          </a:p>
        </p:txBody>
      </p:sp>
    </p:spTree>
    <p:extLst>
      <p:ext uri="{BB962C8B-B14F-4D97-AF65-F5344CB8AC3E}">
        <p14:creationId xmlns:p14="http://schemas.microsoft.com/office/powerpoint/2010/main" val="22619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Enable Time Tracking for each Project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1484784"/>
            <a:ext cx="9782175" cy="954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72" y="2708920"/>
            <a:ext cx="11115653" cy="36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36" y="3867967"/>
            <a:ext cx="9178331" cy="229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 WIP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47" y="836712"/>
            <a:ext cx="9782175" cy="41254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9996" y="1340768"/>
            <a:ext cx="3888432" cy="648072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14292" y="2899456"/>
            <a:ext cx="2664296" cy="673559"/>
          </a:xfrm>
          <a:prstGeom prst="rect">
            <a:avLst/>
          </a:prstGeom>
          <a:solidFill>
            <a:schemeClr val="accent3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2004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</a:t>
            </a:r>
            <a:r>
              <a:rPr lang="en-IN" dirty="0" err="1"/>
              <a:t>Swimlanes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828" y="1484784"/>
            <a:ext cx="9782175" cy="39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3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333760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generated alternative text:&#10;anguages v &#10;a &#10;u &#10;og &#10;u &#10;ATLASSIAN &#10;Claim your site O &#10;scrumtrain &#10;Looking to add JIRA Software to an existing site? &#10;Full name &#10;Rahul &#10;Email &#10;rahul.gujar@techtutorr.com &#10;Sign in with a different Atlassian account &#10;Get started with JIRA Software &#10;.atlassian.net &#10;By clicking here you accept the Atlassian Customer Agreement. &#10;You're signing up for our Cloud option, hosted by us. &#10;Start now &#10;Looking to host it on your own server? ">
            <a:extLst>
              <a:ext uri="{FF2B5EF4-FFF2-40B4-BE49-F238E27FC236}">
                <a16:creationId xmlns="" xmlns:a16="http://schemas.microsoft.com/office/drawing/2014/main" id="{B5FE12E9-CEA0-408E-8F80-EF6E11E1A3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548680"/>
            <a:ext cx="9244275" cy="51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54" y="779063"/>
            <a:ext cx="444042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79" y="1052675"/>
            <a:ext cx="3191742" cy="145695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5616809" y="1195265"/>
            <a:ext cx="1632070" cy="585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97763" y="1893020"/>
            <a:ext cx="3581400" cy="84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921" y="2737718"/>
            <a:ext cx="5058168" cy="328357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12" idx="3"/>
          </p:cNvCxnSpPr>
          <p:nvPr/>
        </p:nvCxnSpPr>
        <p:spPr>
          <a:xfrm flipH="1">
            <a:off x="4548243" y="2923238"/>
            <a:ext cx="5838220" cy="797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2" y="5148274"/>
            <a:ext cx="2864942" cy="1607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69" y="2428778"/>
            <a:ext cx="3350374" cy="2584397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1" idx="0"/>
          </p:cNvCxnSpPr>
          <p:nvPr/>
        </p:nvCxnSpPr>
        <p:spPr>
          <a:xfrm flipH="1">
            <a:off x="3206403" y="3832888"/>
            <a:ext cx="213272" cy="13153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9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 the 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89" y="1155774"/>
            <a:ext cx="7846712" cy="5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SEARCHES</a:t>
            </a:r>
          </a:p>
        </p:txBody>
      </p:sp>
    </p:spTree>
    <p:extLst>
      <p:ext uri="{BB962C8B-B14F-4D97-AF65-F5344CB8AC3E}">
        <p14:creationId xmlns:p14="http://schemas.microsoft.com/office/powerpoint/2010/main" val="94165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55" y="1151596"/>
            <a:ext cx="5083469" cy="1981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28855" y="1380196"/>
            <a:ext cx="1066800" cy="122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855" y="2605171"/>
            <a:ext cx="5084114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56" y="4544521"/>
            <a:ext cx="4343400" cy="200008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742855" y="2986171"/>
            <a:ext cx="4876800" cy="15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0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9" y="1284126"/>
            <a:ext cx="5915075" cy="243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75" y="2469990"/>
            <a:ext cx="6562442" cy="25431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65775" y="1484784"/>
            <a:ext cx="1608757" cy="1809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884" y="4330398"/>
            <a:ext cx="4033391" cy="25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JQL Query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162" y="1294478"/>
            <a:ext cx="4958974" cy="1834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89" y="3736778"/>
            <a:ext cx="5149309" cy="15062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064562" y="1964264"/>
            <a:ext cx="3048000" cy="225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4"/>
          <p:cNvSpPr txBox="1"/>
          <p:nvPr/>
        </p:nvSpPr>
        <p:spPr>
          <a:xfrm>
            <a:off x="7152798" y="417406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PH" dirty="0"/>
              <a:t>Keywords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162" y="4724805"/>
            <a:ext cx="644757" cy="1811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362" y="3759190"/>
            <a:ext cx="1590508" cy="2810947"/>
          </a:xfrm>
          <a:prstGeom prst="rect">
            <a:avLst/>
          </a:prstGeom>
        </p:spPr>
      </p:pic>
      <p:sp>
        <p:nvSpPr>
          <p:cNvPr id="12" name="TextBox 18"/>
          <p:cNvSpPr txBox="1"/>
          <p:nvPr/>
        </p:nvSpPr>
        <p:spPr>
          <a:xfrm>
            <a:off x="8782269" y="32593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PH" dirty="0"/>
              <a:t>Operators</a:t>
            </a:r>
          </a:p>
        </p:txBody>
      </p:sp>
    </p:spTree>
    <p:extLst>
      <p:ext uri="{BB962C8B-B14F-4D97-AF65-F5344CB8AC3E}">
        <p14:creationId xmlns:p14="http://schemas.microsoft.com/office/powerpoint/2010/main" val="27120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5F057B-32D5-4EFF-8D21-FD007413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Smart Query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A124712-C091-46DC-9875-915ACA0D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020" y="980728"/>
            <a:ext cx="6192688" cy="554923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580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KANBAN BOARDS</a:t>
            </a:r>
          </a:p>
        </p:txBody>
      </p:sp>
    </p:spTree>
    <p:extLst>
      <p:ext uri="{BB962C8B-B14F-4D97-AF65-F5344CB8AC3E}">
        <p14:creationId xmlns:p14="http://schemas.microsoft.com/office/powerpoint/2010/main" val="345720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Kanban </a:t>
            </a:r>
            <a:r>
              <a:rPr lang="en-IN" dirty="0" smtClean="0"/>
              <a:t>Boards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124744"/>
            <a:ext cx="7686855" cy="201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81" y="1921768"/>
            <a:ext cx="6015038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8" y="3958553"/>
            <a:ext cx="4877197" cy="1945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284" y="4510087"/>
            <a:ext cx="6081714" cy="2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Kanban 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757" y="2780928"/>
            <a:ext cx="3384376" cy="28341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980728"/>
            <a:ext cx="9253141" cy="1660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0491" y="1340768"/>
            <a:ext cx="8656289" cy="28803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6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chine generated alternative text:&#10;ATLASSIAN &#10;One moment, your site is starting up &#10;000 &#10;Thanks for signing up! Our robots are working on your Atlassian Cloud site. &#10;This won't take more than a minute or two. You'll be taken there once it's ready. ">
            <a:extLst>
              <a:ext uri="{FF2B5EF4-FFF2-40B4-BE49-F238E27FC236}">
                <a16:creationId xmlns="" xmlns:a16="http://schemas.microsoft.com/office/drawing/2014/main" id="{331A3D51-8022-48C5-9FD3-BF127AB1BA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004" y="548680"/>
            <a:ext cx="7387094" cy="56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</a:t>
            </a:r>
            <a:r>
              <a:rPr lang="en-IN" dirty="0" err="1"/>
              <a:t>Swimlanes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908720"/>
            <a:ext cx="11110058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Board after </a:t>
            </a:r>
            <a:r>
              <a:rPr lang="en-IN" dirty="0" err="1"/>
              <a:t>Configs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052736"/>
            <a:ext cx="11253604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Tracking Releases</a:t>
            </a:r>
          </a:p>
        </p:txBody>
      </p:sp>
    </p:spTree>
    <p:extLst>
      <p:ext uri="{BB962C8B-B14F-4D97-AF65-F5344CB8AC3E}">
        <p14:creationId xmlns:p14="http://schemas.microsoft.com/office/powerpoint/2010/main" val="33102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Track Releases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1" y="1268760"/>
            <a:ext cx="10648588" cy="28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the Release once done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1" y="1340768"/>
            <a:ext cx="11032554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Release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268760"/>
            <a:ext cx="907300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Add-On	</a:t>
            </a:r>
            <a:r>
              <a:rPr lang="en-IN" dirty="0" err="1"/>
              <a:t>MarketPlace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444" y="980728"/>
            <a:ext cx="3312368" cy="3022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1484784"/>
            <a:ext cx="6038106" cy="1039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17" y="2780928"/>
            <a:ext cx="6201743" cy="1042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20" y="4003264"/>
            <a:ext cx="7244700" cy="11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985" y="1041018"/>
            <a:ext cx="9782801" cy="45482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endParaRPr lang="en-IN" sz="3600" b="1" dirty="0"/>
          </a:p>
          <a:p>
            <a:pPr marL="0" indent="0" algn="ctr">
              <a:buNone/>
            </a:pPr>
            <a:r>
              <a:rPr lang="en-IN" sz="3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285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chine generated alternative text:&#10;Welcome to Jira, Rahul G! &#10;Before we begin, choose the language you want to use &#10;in Jira. &#10;English (United States) &#10;Have you used Jira before? &#10;O &#10;No &#10;Continue ">
            <a:extLst>
              <a:ext uri="{FF2B5EF4-FFF2-40B4-BE49-F238E27FC236}">
                <a16:creationId xmlns="" xmlns:a16="http://schemas.microsoft.com/office/drawing/2014/main" id="{AA0E0CD7-87DC-49CB-8052-176407EB0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32" y="476672"/>
            <a:ext cx="4954378" cy="585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0</TotalTime>
  <Words>678</Words>
  <Application>Microsoft Office PowerPoint</Application>
  <PresentationFormat>Custom</PresentationFormat>
  <Paragraphs>225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Euphemia</vt:lpstr>
      <vt:lpstr>Helvetica Neue</vt:lpstr>
      <vt:lpstr>Wingdings</vt:lpstr>
      <vt:lpstr>Math 16x9</vt:lpstr>
      <vt:lpstr>Atlassian JIRA for Scrum</vt:lpstr>
      <vt:lpstr>Brief Agenda</vt:lpstr>
      <vt:lpstr>What is JIRA</vt:lpstr>
      <vt:lpstr>Who is using JIRA</vt:lpstr>
      <vt:lpstr>PowerPoint Presentation</vt:lpstr>
      <vt:lpstr>Jira Cloud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JIRA AGILE</vt:lpstr>
      <vt:lpstr>Create Scrum Project</vt:lpstr>
      <vt:lpstr>Scrum Project Agile Board (once created)</vt:lpstr>
      <vt:lpstr>Project Configurations</vt:lpstr>
      <vt:lpstr>Default Project Settings</vt:lpstr>
      <vt:lpstr>Lets create a Story</vt:lpstr>
      <vt:lpstr>Add Acceptance Criteria Field to issue screen</vt:lpstr>
      <vt:lpstr>Epics</vt:lpstr>
      <vt:lpstr>Link Stories to Epics</vt:lpstr>
      <vt:lpstr>Version to create Releases</vt:lpstr>
      <vt:lpstr>Final Product Backlog</vt:lpstr>
      <vt:lpstr>Create Sprint by drag/drop of stories</vt:lpstr>
      <vt:lpstr>Start Sprint</vt:lpstr>
      <vt:lpstr>Creating sub-tasks for Stories</vt:lpstr>
      <vt:lpstr>Provide Estimates for Each Task in Story</vt:lpstr>
      <vt:lpstr>Log Work</vt:lpstr>
      <vt:lpstr>Scrum Board</vt:lpstr>
      <vt:lpstr>Scrum Board</vt:lpstr>
      <vt:lpstr>PowerPoint Presentation</vt:lpstr>
      <vt:lpstr>Reports</vt:lpstr>
      <vt:lpstr>Sprint Report</vt:lpstr>
      <vt:lpstr>BurnDown Charts</vt:lpstr>
      <vt:lpstr>Burndown Charts (Estimates based)</vt:lpstr>
      <vt:lpstr>Sprint Report - Retrospectives</vt:lpstr>
      <vt:lpstr>Start Retrospective (using Confluence)</vt:lpstr>
      <vt:lpstr>Capture Details of Retro (Confluence)</vt:lpstr>
      <vt:lpstr>PowerPoint Presentation</vt:lpstr>
      <vt:lpstr>Creating Issues during Testing</vt:lpstr>
      <vt:lpstr>Created Issue in Backlog</vt:lpstr>
      <vt:lpstr>Close Sprint </vt:lpstr>
      <vt:lpstr>PowerPoint Presentation</vt:lpstr>
      <vt:lpstr>JIRA Agile: Issue Type</vt:lpstr>
      <vt:lpstr>JIRA- Custom Fields</vt:lpstr>
      <vt:lpstr>JIRA Statuses &amp; Workflow</vt:lpstr>
      <vt:lpstr>JIRA Priorities can be modified</vt:lpstr>
      <vt:lpstr>JIRA Customizations</vt:lpstr>
      <vt:lpstr>PowerPoint Presentation</vt:lpstr>
      <vt:lpstr>Standard Workflow</vt:lpstr>
      <vt:lpstr>Template for Scrum Workflow</vt:lpstr>
      <vt:lpstr>Scrum Project Workflow (Example)</vt:lpstr>
      <vt:lpstr>Add Workflow for Scrum Projects</vt:lpstr>
      <vt:lpstr>Add Scrum workflow &amp; Publish</vt:lpstr>
      <vt:lpstr>PowerPoint Presentation</vt:lpstr>
      <vt:lpstr>Adding Issue Types</vt:lpstr>
      <vt:lpstr>Adding Custom Fields</vt:lpstr>
      <vt:lpstr>Custom Fields</vt:lpstr>
      <vt:lpstr>Custom Fields</vt:lpstr>
      <vt:lpstr>PowerPoint Presentation</vt:lpstr>
      <vt:lpstr>Configure Default Issue View</vt:lpstr>
      <vt:lpstr>Change Default View of Issue</vt:lpstr>
      <vt:lpstr>Enable Time Tracking for each Project</vt:lpstr>
      <vt:lpstr>Limit WIP</vt:lpstr>
      <vt:lpstr>Add Swimlanes</vt:lpstr>
      <vt:lpstr>PowerPoint Presentation</vt:lpstr>
      <vt:lpstr>Dashboards</vt:lpstr>
      <vt:lpstr>Setup the Dashboard</vt:lpstr>
      <vt:lpstr>PowerPoint Presentation</vt:lpstr>
      <vt:lpstr>Quick Search</vt:lpstr>
      <vt:lpstr>Quick Search</vt:lpstr>
      <vt:lpstr>JQL Query</vt:lpstr>
      <vt:lpstr>Smart Query</vt:lpstr>
      <vt:lpstr>PowerPoint Presentation</vt:lpstr>
      <vt:lpstr>Kanban Boards</vt:lpstr>
      <vt:lpstr>Configure Kanban Board</vt:lpstr>
      <vt:lpstr>Add Swimlanes</vt:lpstr>
      <vt:lpstr>Final Board after Configs</vt:lpstr>
      <vt:lpstr>PowerPoint Presentation</vt:lpstr>
      <vt:lpstr>Track Releases</vt:lpstr>
      <vt:lpstr>Make the Release once done</vt:lpstr>
      <vt:lpstr>Release Report</vt:lpstr>
      <vt:lpstr>Add-On MarketPlace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2017-01-27T07:38:18Z</dcterms:created>
  <dcterms:modified xsi:type="dcterms:W3CDTF">2018-06-28T04:17:58Z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